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59.jpeg" ContentType="image/jpeg"/>
  <Override PartName="/ppt/media/image1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6.jpeg" ContentType="image/jpe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7.png" ContentType="image/png"/>
  <Override PartName="/ppt/media/image30.png" ContentType="image/png"/>
  <Override PartName="/ppt/media/image28.png" ContentType="image/png"/>
  <Override PartName="/ppt/media/image65.png" ContentType="image/png"/>
  <Override PartName="/ppt/media/image64.png" ContentType="image/png"/>
  <Override PartName="/ppt/media/image66.png" ContentType="image/png"/>
  <Override PartName="/ppt/media/image63.jpeg" ContentType="image/jpeg"/>
  <Override PartName="/ppt/media/image29.png" ContentType="image/png"/>
  <Override PartName="/ppt/media/image25.png" ContentType="image/png"/>
  <Override PartName="/ppt/media/image62.png" ContentType="image/png"/>
  <Override PartName="/ppt/media/image68.jpeg" ContentType="image/jpeg"/>
  <Override PartName="/ppt/media/image31.png" ContentType="image/png"/>
  <Override PartName="/ppt/media/image61.png" ContentType="image/png"/>
  <Override PartName="/ppt/media/image24.png" ContentType="image/png"/>
  <Override PartName="/ppt/media/image58.png" ContentType="image/png"/>
  <Override PartName="/ppt/media/image2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36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FD06395-24AF-4F6A-83F9-D4DED5D056F7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FF529E9-3ABE-4327-A403-9072111B378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9A247C1-6878-4857-9C09-EEA4C32C7CE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AE27091-9CE3-4AA1-A036-71E00730AD8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440" cy="308232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3183573-761E-4EEB-8ADD-B0FA42336A9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7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88480" y="4568760"/>
            <a:ext cx="2510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3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0240" cy="6253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8B9116F-7723-4E00-B2E8-3E8BE79F9DE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70040" y="1825560"/>
            <a:ext cx="897156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540000" y="180000"/>
            <a:ext cx="1097028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20000" y="1324800"/>
            <a:ext cx="1257840" cy="4730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2880000" y="1324800"/>
            <a:ext cx="1977840" cy="473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5580000" y="1324800"/>
            <a:ext cx="2697840" cy="473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1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7"/>
          <p:cNvSpPr/>
          <p:nvPr/>
        </p:nvSpPr>
        <p:spPr>
          <a:xfrm>
            <a:off x="5220000" y="2340000"/>
            <a:ext cx="3777840" cy="53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8"/>
          <p:cNvSpPr/>
          <p:nvPr/>
        </p:nvSpPr>
        <p:spPr>
          <a:xfrm>
            <a:off x="5220000" y="3420000"/>
            <a:ext cx="3777840" cy="53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38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5" name="CustomShape 9"/>
          <p:cNvSpPr/>
          <p:nvPr/>
        </p:nvSpPr>
        <p:spPr>
          <a:xfrm>
            <a:off x="4860000" y="4320000"/>
            <a:ext cx="4317840" cy="53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>
            <a:off x="1080000" y="4500000"/>
            <a:ext cx="2877840" cy="53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7" name="CustomShape 11"/>
          <p:cNvSpPr/>
          <p:nvPr/>
        </p:nvSpPr>
        <p:spPr>
          <a:xfrm>
            <a:off x="1440000" y="5580000"/>
            <a:ext cx="1617840" cy="5378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8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D9B7C2-A64D-4B0B-A9B7-AE0BAF0057F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EB748E4-9E1F-49B9-A79C-019D9039D15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770040" y="180648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953BD60-D4B3-49BF-8A32-2AD4B70AA99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838080" y="1874880"/>
            <a:ext cx="1051164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4698660-E1A3-41F5-AECA-646BA5B72FB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9508767-4F10-4B9B-9C0C-FD4B17B754A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840960" y="1807200"/>
            <a:ext cx="7064640" cy="16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8EDE868-E083-470E-A75E-7FFEE9419E4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AFE8F07-C3DC-40D1-899D-7E13ED49F90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865080" y="2057400"/>
            <a:ext cx="3928320" cy="38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4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199280" cy="41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A6A25619-5A14-4225-B8DD-9A289C24930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958680" y="2113200"/>
            <a:ext cx="5163120" cy="33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3560" cy="3562920"/>
          </a:xfrm>
          <a:prstGeom prst="rect">
            <a:avLst/>
          </a:prstGeom>
          <a:ln w="0"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DejaVu Sans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9C1A6BA-7964-422B-99D0-2ACDAD819C4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59280" cy="48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399280" cy="4334760"/>
          </a:xfrm>
          <a:prstGeom prst="rect">
            <a:avLst/>
          </a:prstGeom>
          <a:ln w="0">
            <a:noFill/>
          </a:ln>
        </p:spPr>
      </p:pic>
      <p:sp>
        <p:nvSpPr>
          <p:cNvPr id="415" name="CustomShape 2"/>
          <p:cNvSpPr/>
          <p:nvPr/>
        </p:nvSpPr>
        <p:spPr>
          <a:xfrm>
            <a:off x="623232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scatter plot shows the relationship between 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The horizontal axis shows the payload mass(in KG).</a:t>
            </a:r>
            <a:endParaRPr b="0" lang="en-IN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0064750-DEDD-471A-BFB3-7466B8D0EDA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770040" y="2082240"/>
            <a:ext cx="3928320" cy="38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1080000" y="1345680"/>
            <a:ext cx="9359640" cy="46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8DCB04-686A-46A5-8AA6-5CC5C54D5CA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770040" y="2082240"/>
            <a:ext cx="3928320" cy="38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725400" y="1604520"/>
            <a:ext cx="5121720" cy="3976920"/>
          </a:xfrm>
          <a:prstGeom prst="rect">
            <a:avLst/>
          </a:prstGeom>
          <a:ln w="0">
            <a:noFill/>
          </a:ln>
        </p:spPr>
      </p:pic>
      <p:sp>
        <p:nvSpPr>
          <p:cNvPr id="425" name="CustomShape 5"/>
          <p:cNvSpPr/>
          <p:nvPr/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This column chart shows the average success rate of space missions launched to different types of orbits.</a:t>
            </a:r>
            <a:endParaRPr b="0" lang="en-IN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Those orbital targets are Sun Synchronous Orbit, Polar Orbit,  International Space Station, (High/Low/Middle/Very-Low) Earth Orbit, Geostationary  Orbit, Geostationary Transfer Orbit and First Lagrangian Point(ESA L1).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21C141-A324-4B04-BDA3-1EE15BDD98F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770040" y="2069640"/>
            <a:ext cx="3928320" cy="38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5160960" cy="3542040"/>
          </a:xfrm>
          <a:prstGeom prst="rect">
            <a:avLst/>
          </a:prstGeom>
          <a:ln w="0">
            <a:noFill/>
          </a:ln>
        </p:spPr>
      </p:pic>
      <p:sp>
        <p:nvSpPr>
          <p:cNvPr id="430" name="CustomShape 4"/>
          <p:cNvSpPr/>
          <p:nvPr/>
        </p:nvSpPr>
        <p:spPr>
          <a:xfrm>
            <a:off x="6480000" y="1800000"/>
            <a:ext cx="467964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scatter plot depicts the relationship between flight number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C69ECA2-37CB-4B86-BC1E-7A2C12432DF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70040" y="2057400"/>
            <a:ext cx="3928320" cy="38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770040" y="1857600"/>
            <a:ext cx="5151600" cy="3542040"/>
          </a:xfrm>
          <a:prstGeom prst="rect">
            <a:avLst/>
          </a:prstGeom>
          <a:ln w="0">
            <a:noFill/>
          </a:ln>
        </p:spPr>
      </p:pic>
      <p:sp>
        <p:nvSpPr>
          <p:cNvPr id="435" name="CustomShape 4"/>
          <p:cNvSpPr/>
          <p:nvPr/>
        </p:nvSpPr>
        <p:spPr>
          <a:xfrm>
            <a:off x="6300000" y="1800000"/>
            <a:ext cx="4859640" cy="44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This scatter plot depicts the relationship between pay load mass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The payload mass given here in the horizontal axis is in the unit of Killogram.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We can see missions with heavier payloads are more likely to be successfull.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In case of lighter payloads, 1</a:t>
            </a:r>
            <a:r>
              <a:rPr b="0" lang="en-IN" sz="1800" spc="-1" strike="noStrike" baseline="14000000">
                <a:latin typeface="Arial"/>
              </a:rPr>
              <a:t>st</a:t>
            </a:r>
            <a:r>
              <a:rPr b="0" lang="en-IN" sz="1800" spc="-1" strike="noStrike">
                <a:latin typeface="Arial"/>
              </a:rPr>
              <a:t> Lagrangian point, Sun Synchronous Orbit and High Earth Orbit mission are more likely be successful.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1DA8C04-1777-498B-9944-7E8A580EB23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770040" y="2069640"/>
            <a:ext cx="3928320" cy="38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900000" y="1688760"/>
            <a:ext cx="4665600" cy="3465720"/>
          </a:xfrm>
          <a:prstGeom prst="rect">
            <a:avLst/>
          </a:prstGeom>
          <a:ln w="0">
            <a:noFill/>
          </a:ln>
        </p:spPr>
      </p:pic>
      <p:sp>
        <p:nvSpPr>
          <p:cNvPr id="440" name="CustomShape 4"/>
          <p:cNvSpPr/>
          <p:nvPr/>
        </p:nvSpPr>
        <p:spPr>
          <a:xfrm>
            <a:off x="6120000" y="1620000"/>
            <a:ext cx="5039640" cy="188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graph shows the average success rate of different orbital destinations over the year.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We can see a positive trend here where space launches are more likely to be successful in each successive year than the previous one in all orbit types.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EEF514F-072B-4F2E-A7CC-3F7417AB3DF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2"/>
          <a:stretch/>
        </p:blipFill>
        <p:spPr>
          <a:xfrm>
            <a:off x="1457640" y="2355840"/>
            <a:ext cx="3942360" cy="25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76EF38C-D1F7-481C-8BBA-66BC043FAD9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828360" y="1440000"/>
            <a:ext cx="9971640" cy="321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B239B0F3-426E-47E9-A237-42C725BD5C1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959040" y="2684880"/>
            <a:ext cx="4014000" cy="10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22BF4C7-3240-4D2F-9E33-CB1F543E83C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900000" y="1980000"/>
            <a:ext cx="4206960" cy="30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9C82482-45B6-47DD-814C-7F60B525DAC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900000" y="2700000"/>
            <a:ext cx="3923280" cy="182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065D7AC-28CF-48D3-A8AD-E41DE7525A7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1107360" y="2520000"/>
            <a:ext cx="3932640" cy="189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D15A1F5-FCE1-4E91-9D02-6EB93775A2E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1980000" y="1389240"/>
            <a:ext cx="7018560" cy="257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5F5EE25-4310-4454-8D5A-29041FA7772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1116720" y="2160000"/>
            <a:ext cx="3923280" cy="258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10870CC-B30D-4BEB-AAE7-5E3675F9C7A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5627880" cy="45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63D2912-5A1B-4574-B88C-1E08D0E256A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1800000" y="1440000"/>
            <a:ext cx="6951960" cy="215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5CA7A2E-F45C-4418-A5FE-CB30C08759C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4827960" cy="393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7137FD-D1F6-41D8-9760-62A4FA37C36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98D3DF2B-989B-48D7-B40B-BDD733D7896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828000" y="538560"/>
            <a:ext cx="105260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958680" y="2521440"/>
            <a:ext cx="5657040" cy="18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6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A24E841-05DD-4396-8819-96094600C97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A02E31-6FF7-4E33-9C95-26139156023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770040" y="1690560"/>
            <a:ext cx="8593920" cy="43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943F888-FB8D-452E-8320-A4E4C52F9F3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770040" y="1825560"/>
            <a:ext cx="974160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13DB49-4FE4-414E-A54C-C96B0CCBAAA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734040" y="1825560"/>
            <a:ext cx="1054764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CA68E08-A5E9-4705-9C6D-498B31A68C0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770040" y="1825560"/>
            <a:ext cx="1041084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88913CD-BB93-4C22-BD7E-CE8B0EA5492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770040" y="2082240"/>
            <a:ext cx="5321880" cy="38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C08377D-7114-440A-A352-769DFB5B5C8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770040" y="2057400"/>
            <a:ext cx="9474120" cy="38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3960E45-ABBE-4014-A90A-4061D263B81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770040" y="1874880"/>
            <a:ext cx="590004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944892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329E6B0-FB37-42DA-8BEE-A30E138116D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66E6DDA-7FC8-44BF-B68C-DC9930C58B5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770040" y="1859400"/>
            <a:ext cx="1051164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C95F0C-8EC3-4E06-A3D0-6CE4887E20E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70040" y="1580760"/>
            <a:ext cx="10100880" cy="52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46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46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46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46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46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46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46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46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46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3DD4309-3093-4C6D-8A8C-7E150AC40F8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70040" y="1825560"/>
            <a:ext cx="10511640" cy="434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8FF325E-AD80-4FBF-B711-7216560B41F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20800" y="1800360"/>
            <a:ext cx="4636440" cy="422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5910120" y="1792440"/>
            <a:ext cx="5456880" cy="42030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5940000" y="1800000"/>
            <a:ext cx="1436760" cy="3567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8280000" y="1972440"/>
            <a:ext cx="2696760" cy="5443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6120000" y="3060000"/>
            <a:ext cx="3056760" cy="71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"/>
          <p:cNvSpPr/>
          <p:nvPr/>
        </p:nvSpPr>
        <p:spPr>
          <a:xfrm>
            <a:off x="7740000" y="3960000"/>
            <a:ext cx="3416760" cy="71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41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>
            <a:off x="6143400" y="4860000"/>
            <a:ext cx="4473360" cy="35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3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>
            <a:off x="7560000" y="5580000"/>
            <a:ext cx="1796760" cy="3567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5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8714880" y="6025680"/>
            <a:ext cx="273924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F7635DD-7531-4025-B6C3-E5F23BCB58C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922320" y="1792440"/>
            <a:ext cx="3928320" cy="38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4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70040" y="53856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922320" y="691200"/>
            <a:ext cx="1051164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5910120" y="1792440"/>
            <a:ext cx="5456880" cy="42030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1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7"/>
          <p:cNvSpPr/>
          <p:nvPr/>
        </p:nvSpPr>
        <p:spPr>
          <a:xfrm>
            <a:off x="5910120" y="1792440"/>
            <a:ext cx="5456880" cy="42030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5940000" y="1800000"/>
            <a:ext cx="1436760" cy="3567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8280000" y="1972440"/>
            <a:ext cx="2696760" cy="5443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6120000" y="3060720"/>
            <a:ext cx="3056760" cy="71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6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"/>
          <p:cNvSpPr/>
          <p:nvPr/>
        </p:nvSpPr>
        <p:spPr>
          <a:xfrm>
            <a:off x="7740000" y="3960720"/>
            <a:ext cx="3416760" cy="71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8" name="CustomShape 13"/>
          <p:cNvSpPr/>
          <p:nvPr/>
        </p:nvSpPr>
        <p:spPr>
          <a:xfrm>
            <a:off x="6143400" y="4860000"/>
            <a:ext cx="3034080" cy="89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9" name="CustomShape 14"/>
          <p:cNvSpPr/>
          <p:nvPr/>
        </p:nvSpPr>
        <p:spPr>
          <a:xfrm>
            <a:off x="9540000" y="5400000"/>
            <a:ext cx="1467000" cy="3567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0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2022-01-31T20:41:36Z</dcterms:modified>
  <cp:revision>248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